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70" r:id="rId12"/>
  </p:sldIdLst>
  <p:sldSz cx="14630400" cy="8229600"/>
  <p:notesSz cx="8229600" cy="14630400"/>
  <p:embeddedFontLst>
    <p:embeddedFont>
      <p:font typeface="Gelasio" panose="020B0604020202020204" charset="0"/>
      <p:regular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451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FB375-1A71-4621-B108-56EB6248A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76663-272E-4E6E-BA1D-E56A61966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63BC0-581F-43BC-BE6F-17F468ED9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6208F-0021-45A7-90FF-C39E61DA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2FD3B-18C7-4792-B3F2-F80A3390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04794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8E70-EFD1-471A-BBC7-75552181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8C9F34-F9A5-41DF-B8DB-569ECE564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F2369-6126-4ABB-9B8E-A46DBE37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4BBD7-D330-4F0F-9E0A-62BD2F165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23C99-5302-48DA-88F8-C5A15BCD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3607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6CA3A9-2047-4A1F-9D82-86E5D9BCA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2906C-997E-447A-9EF3-7A14032C1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41329-0DA1-49A5-AC82-D8B4A8FFA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A9334-7AC3-4891-BB3C-0EA4D44A0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B9EAB-1944-49C8-AE75-E844ABA5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16548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6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6789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6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963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85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02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699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84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F06C-9C6D-443A-A670-A0C959AFD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90AD1-9EB8-4607-AA8D-A5A4AACC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E5C48-507B-46EE-ADB7-325A0645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7EB71-5AF0-44E4-92C1-0739FF6EF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EEA41-C530-499B-84E1-48389881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62543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615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249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80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C3E0-714F-4057-9686-539CAE8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5330-48BA-4787-BF24-556334F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9BAE5-6A65-4AEA-9CC6-6F2D3E77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1F0E-DE2A-4A70-8A97-735FD922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D0C50-6B02-44C5-838B-F2BF2EB80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484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85C6-CF21-4D50-8C37-8324D019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D937-2880-4336-A312-833A365A6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91FDE-B094-4356-A44D-B19AD93F1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A5423-9238-48FF-9C68-D7EB1357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657A02-2768-4FF1-AD87-68C701FE6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3626D-C006-43C2-8A44-0FDAD34C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3169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9426-B76D-4213-8F75-6E372C64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5486A-9E6C-4550-A624-A597CF6F2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0397A-DA56-4041-B37C-76120CAFA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C35E2-56ED-44DF-8D19-7EB1569FE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E5E79-FB79-4515-B022-210EDDFBEF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8F00D-141B-42BF-AC05-CC088702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D7F88-BE22-407C-A123-25C4877FE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9CC5C-6EBE-4C6F-A828-6653A81B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788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79AA-DCBD-4B1C-AEEE-F7BEA74C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5EB020-5762-4588-8573-DB8352A0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D2A26-11B7-4341-B23D-93DC5F730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EE064-5C8C-451D-850E-2232E96B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821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516D21-701A-4E96-8B58-9ABD46D6E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2D63A-AA87-4B0E-A49D-4039D092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5DEB2-AB1B-459C-AF0E-72705285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161214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609C-1FAE-4124-B9AF-F9875001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4905-CE2A-4C78-B9B7-979E29F7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614E5-0434-4710-9A42-69A975CE63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D8F9F-BDB0-46B5-8D13-5056673D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E3C8-4E26-4772-8386-9A2D6C2DD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2037D-12C0-4981-9515-A456E644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1204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FD3A-E45E-438A-B93A-77C77C5C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17AB7E-06D1-4044-AB81-B29DE6084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65116-3B3A-41EA-8925-E26E3605F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32AD7-750D-4E6F-9622-E4B36595B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4659E-FFF9-4376-94D2-DD0DD136B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F7455-802D-4C59-9EED-FB927EF1F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2839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97444-74CE-4DE3-BCF5-B37BC7B57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9915A-12C0-4980-A5CC-7D66E611D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ED639-2423-4F91-8659-866AA35B51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57590-8745-447F-8F7F-685B96728DD1}" type="datetimeFigureOut">
              <a:rPr lang="en-IN" smtClean="0"/>
              <a:t>16-08-2025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3533D-10F4-4505-A7B2-467FFA724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BC97B-A3A6-4518-9CAC-B0F38198B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B5F8A-3E53-4F16-A12D-D09911E790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90" r:id="rId21"/>
    <p:sldLayoutId id="2147483693" r:id="rId2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en-IN" sz="2494" dirty="0"/>
          </a:p>
        </p:txBody>
      </p:sp>
      <p:sp>
        <p:nvSpPr>
          <p:cNvPr id="4" name="Text 1"/>
          <p:cNvSpPr/>
          <p:nvPr/>
        </p:nvSpPr>
        <p:spPr>
          <a:xfrm>
            <a:off x="2703671" y="2895725"/>
            <a:ext cx="92230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FFFFF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Book Store Management Application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6" y="39446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728116" y="4766795"/>
            <a:ext cx="33899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850"/>
              </a:lnSpc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31" y="4766796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8" y="2036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9846" y="1031507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Security Measures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1" y="3666174"/>
            <a:ext cx="4196359" cy="2527340"/>
          </a:xfrm>
          <a:prstGeom prst="roundRect">
            <a:avLst>
              <a:gd name="adj" fmla="val 57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666174"/>
            <a:ext cx="121920" cy="252734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5" y="392347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Authentication &amp; Authorization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5" y="4768226"/>
            <a:ext cx="359033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Spring Security with role-based access (Admin, Customer)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5" y="5573327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Encrypted passwords (BCrypt)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3" y="3666174"/>
            <a:ext cx="4196359" cy="2527340"/>
          </a:xfrm>
          <a:prstGeom prst="roundRect">
            <a:avLst>
              <a:gd name="adj" fmla="val 57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3" y="3666174"/>
            <a:ext cx="121920" cy="252734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1" name="Text 9"/>
          <p:cNvSpPr/>
          <p:nvPr/>
        </p:nvSpPr>
        <p:spPr>
          <a:xfrm>
            <a:off x="5565707" y="3923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7" y="441389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HTTPS for secure transactions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565697" y="4856093"/>
            <a:ext cx="359033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Input validation to prevent SQL Injection / XSS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3666174"/>
            <a:ext cx="4196359" cy="2527340"/>
          </a:xfrm>
          <a:prstGeom prst="roundRect">
            <a:avLst>
              <a:gd name="adj" fmla="val 57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ECEC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5" y="3666174"/>
            <a:ext cx="121920" cy="252734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80" y="3923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Payment Security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988869" y="4413890"/>
            <a:ext cx="3590330" cy="108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Integration with secure payment gateways (PayPal, Razorpay, Stripe)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8" y="775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79850" y="979521"/>
            <a:ext cx="5670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Achievements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1" y="2405540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7" y="26399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788813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7" y="3547233"/>
            <a:ext cx="3043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Multi-Payment Gateway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6" y="4037657"/>
            <a:ext cx="372749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integrated support for various payment providers.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3" y="2405540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9" y="26399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2788813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407" y="3547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Data Import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8" y="4037657"/>
            <a:ext cx="372749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Developed efficient CSV/Excel import for book inventory.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405540"/>
            <a:ext cx="4196359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72" y="26399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2788813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79" y="3547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Invoicing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9" y="4037657"/>
            <a:ext cx="372749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Implemented automatic PDF invoice generation for orders.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93794" y="5224709"/>
            <a:ext cx="6407945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1028227" y="5459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" y="5607974"/>
            <a:ext cx="306110" cy="38266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28234" y="6366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Search &amp; Recs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1028229" y="6856820"/>
            <a:ext cx="5939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 advanced search and personalized recommendations.</a:t>
            </a:r>
            <a:endParaRPr lang="en-US" sz="1750" dirty="0"/>
          </a:p>
        </p:txBody>
      </p:sp>
      <p:sp>
        <p:nvSpPr>
          <p:cNvPr id="24" name="Shape 18"/>
          <p:cNvSpPr/>
          <p:nvPr/>
        </p:nvSpPr>
        <p:spPr>
          <a:xfrm>
            <a:off x="7428552" y="5224710"/>
            <a:ext cx="6407945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662986" y="545913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148" y="5607974"/>
            <a:ext cx="306110" cy="38266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62994" y="63663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28" name="Text 21"/>
          <p:cNvSpPr/>
          <p:nvPr/>
        </p:nvSpPr>
        <p:spPr>
          <a:xfrm>
            <a:off x="7662987" y="6856820"/>
            <a:ext cx="59390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Delivered a UI optimized for desktops, tablets, and mobiles.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4" y="77927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endParaRPr lang="en-US" sz="1650" dirty="0"/>
          </a:p>
        </p:txBody>
      </p:sp>
      <p:sp>
        <p:nvSpPr>
          <p:cNvPr id="3" name="Text 1"/>
          <p:cNvSpPr/>
          <p:nvPr/>
        </p:nvSpPr>
        <p:spPr>
          <a:xfrm>
            <a:off x="5188752" y="1215038"/>
            <a:ext cx="425291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151"/>
              </a:lnSpc>
            </a:pPr>
            <a:r>
              <a:rPr lang="en-US" sz="3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3300" dirty="0"/>
          </a:p>
        </p:txBody>
      </p:sp>
      <p:sp>
        <p:nvSpPr>
          <p:cNvPr id="4" name="Shape 2"/>
          <p:cNvSpPr/>
          <p:nvPr/>
        </p:nvSpPr>
        <p:spPr>
          <a:xfrm>
            <a:off x="793799" y="2001807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58" y="2033652"/>
            <a:ext cx="255151" cy="318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46478" y="203359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Inventory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46489" y="2454480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Maintain accurate stock levels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793799" y="3066820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8" y="3098664"/>
            <a:ext cx="255151" cy="3189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46478" y="30986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Transactions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1346489" y="3519495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payment options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93799" y="4131835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58" y="4163679"/>
            <a:ext cx="255151" cy="3189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346478" y="416362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Role-Based Access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1346489" y="4584510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 &amp; customer views</a:t>
            </a:r>
            <a:endParaRPr lang="en-US" sz="1300" dirty="0"/>
          </a:p>
        </p:txBody>
      </p:sp>
      <p:sp>
        <p:nvSpPr>
          <p:cNvPr id="16" name="Shape 11"/>
          <p:cNvSpPr/>
          <p:nvPr/>
        </p:nvSpPr>
        <p:spPr>
          <a:xfrm>
            <a:off x="793799" y="519684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58" y="5228692"/>
            <a:ext cx="255151" cy="3189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46478" y="52286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Insightful Reports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1346489" y="5649523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for decision-making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93799" y="6261864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558" y="6293706"/>
            <a:ext cx="255151" cy="31896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346480" y="6293651"/>
            <a:ext cx="36172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Recommendations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1346489" y="6714538"/>
            <a:ext cx="1249013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Boost sales &amp; engagement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793796" y="717804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100"/>
              </a:lnSpc>
            </a:pPr>
            <a:r>
              <a:rPr lang="en-US" sz="13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primary objective is to develop a comprehensive web application to automate and optimize all key bookstore processes.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657" y="486138"/>
            <a:ext cx="22096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5105412" y="939046"/>
            <a:ext cx="4419481" cy="552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301"/>
              </a:lnSpc>
            </a:pPr>
            <a:r>
              <a:rPr lang="en-US" sz="3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</a:t>
            </a:r>
            <a:endParaRPr lang="en-US" sz="3450" dirty="0"/>
          </a:p>
        </p:txBody>
      </p:sp>
      <p:sp>
        <p:nvSpPr>
          <p:cNvPr id="17" name="Text 10"/>
          <p:cNvSpPr/>
          <p:nvPr/>
        </p:nvSpPr>
        <p:spPr>
          <a:xfrm>
            <a:off x="618649" y="8375094"/>
            <a:ext cx="1339310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robust layered design ensures scalability, security, and maintainability.</a:t>
            </a:r>
            <a:endParaRPr lang="en-US" sz="13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C5BDD-A633-B2AC-66BD-AA9428E1F0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883" b="20911"/>
          <a:stretch>
            <a:fillRect/>
          </a:stretch>
        </p:blipFill>
        <p:spPr>
          <a:xfrm>
            <a:off x="1858112" y="1557815"/>
            <a:ext cx="10914080" cy="61856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235" y="571387"/>
            <a:ext cx="1883688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727237" y="917382"/>
            <a:ext cx="5065633" cy="422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65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 1: Inventory Management</a:t>
            </a:r>
            <a:endParaRPr lang="en-US" sz="265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rcRect l="5721" t="28957" r="7426"/>
          <a:stretch/>
        </p:blipFill>
        <p:spPr>
          <a:xfrm>
            <a:off x="355176" y="1586192"/>
            <a:ext cx="6982059" cy="664340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487491" y="1693914"/>
            <a:ext cx="6423303" cy="862489"/>
          </a:xfrm>
          <a:prstGeom prst="roundRect">
            <a:avLst>
              <a:gd name="adj" fmla="val 848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472245" y="1693914"/>
            <a:ext cx="60959" cy="862489"/>
          </a:xfrm>
          <a:prstGeom prst="roundRect">
            <a:avLst>
              <a:gd name="adj" fmla="val 93052"/>
            </a:avLst>
          </a:prstGeom>
          <a:solidFill>
            <a:srgbClr val="E5E5E0"/>
          </a:solidFill>
          <a:ln/>
        </p:spPr>
      </p:sp>
      <p:sp>
        <p:nvSpPr>
          <p:cNvPr id="7" name="Text 4"/>
          <p:cNvSpPr/>
          <p:nvPr/>
        </p:nvSpPr>
        <p:spPr>
          <a:xfrm>
            <a:off x="7683466" y="1844166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Book Metadata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683469" y="2190165"/>
            <a:ext cx="6077069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Title, author, ISBN, price, stock</a:t>
            </a:r>
            <a:endParaRPr lang="en-US" sz="1051" dirty="0"/>
          </a:p>
        </p:txBody>
      </p:sp>
      <p:sp>
        <p:nvSpPr>
          <p:cNvPr id="9" name="Shape 6"/>
          <p:cNvSpPr/>
          <p:nvPr/>
        </p:nvSpPr>
        <p:spPr>
          <a:xfrm>
            <a:off x="7487491" y="2691420"/>
            <a:ext cx="6423303" cy="862489"/>
          </a:xfrm>
          <a:prstGeom prst="roundRect">
            <a:avLst>
              <a:gd name="adj" fmla="val 848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72245" y="2691420"/>
            <a:ext cx="60959" cy="862489"/>
          </a:xfrm>
          <a:prstGeom prst="roundRect">
            <a:avLst>
              <a:gd name="adj" fmla="val 93052"/>
            </a:avLst>
          </a:prstGeom>
          <a:solidFill>
            <a:srgbClr val="E5E5E0"/>
          </a:solidFill>
          <a:ln/>
        </p:spPr>
      </p:sp>
      <p:sp>
        <p:nvSpPr>
          <p:cNvPr id="11" name="Text 8"/>
          <p:cNvSpPr/>
          <p:nvPr/>
        </p:nvSpPr>
        <p:spPr>
          <a:xfrm>
            <a:off x="7683466" y="2841672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 Stock Updates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683469" y="3187671"/>
            <a:ext cx="6077069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sales or returns</a:t>
            </a:r>
            <a:endParaRPr lang="en-US" sz="1051" dirty="0"/>
          </a:p>
        </p:txBody>
      </p:sp>
      <p:sp>
        <p:nvSpPr>
          <p:cNvPr id="13" name="Shape 10"/>
          <p:cNvSpPr/>
          <p:nvPr/>
        </p:nvSpPr>
        <p:spPr>
          <a:xfrm>
            <a:off x="7487491" y="3688925"/>
            <a:ext cx="6423303" cy="862489"/>
          </a:xfrm>
          <a:prstGeom prst="roundRect">
            <a:avLst>
              <a:gd name="adj" fmla="val 848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72245" y="3688925"/>
            <a:ext cx="60959" cy="862489"/>
          </a:xfrm>
          <a:prstGeom prst="roundRect">
            <a:avLst>
              <a:gd name="adj" fmla="val 93052"/>
            </a:avLst>
          </a:prstGeom>
          <a:solidFill>
            <a:srgbClr val="E5E5E0"/>
          </a:solidFill>
          <a:ln/>
        </p:spPr>
      </p:sp>
      <p:sp>
        <p:nvSpPr>
          <p:cNvPr id="15" name="Text 12"/>
          <p:cNvSpPr/>
          <p:nvPr/>
        </p:nvSpPr>
        <p:spPr>
          <a:xfrm>
            <a:off x="7683463" y="3839178"/>
            <a:ext cx="1888450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Search &amp; Filter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683469" y="4185177"/>
            <a:ext cx="6077069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title, author, genre, availability</a:t>
            </a:r>
            <a:endParaRPr lang="en-US" sz="1051" dirty="0"/>
          </a:p>
        </p:txBody>
      </p:sp>
      <p:sp>
        <p:nvSpPr>
          <p:cNvPr id="17" name="Shape 14"/>
          <p:cNvSpPr/>
          <p:nvPr/>
        </p:nvSpPr>
        <p:spPr>
          <a:xfrm>
            <a:off x="7487491" y="4686431"/>
            <a:ext cx="6423303" cy="862489"/>
          </a:xfrm>
          <a:prstGeom prst="roundRect">
            <a:avLst>
              <a:gd name="adj" fmla="val 848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472245" y="4686431"/>
            <a:ext cx="60959" cy="862489"/>
          </a:xfrm>
          <a:prstGeom prst="roundRect">
            <a:avLst>
              <a:gd name="adj" fmla="val 93052"/>
            </a:avLst>
          </a:prstGeom>
          <a:solidFill>
            <a:srgbClr val="E5E5E0"/>
          </a:solidFill>
          <a:ln/>
        </p:spPr>
      </p:sp>
      <p:sp>
        <p:nvSpPr>
          <p:cNvPr id="19" name="Text 16"/>
          <p:cNvSpPr/>
          <p:nvPr/>
        </p:nvSpPr>
        <p:spPr>
          <a:xfrm>
            <a:off x="7683466" y="4836684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 Stock Alerts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683469" y="5182683"/>
            <a:ext cx="6077069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Configurable thresholds</a:t>
            </a:r>
            <a:endParaRPr lang="en-US" sz="1051" dirty="0"/>
          </a:p>
        </p:txBody>
      </p:sp>
      <p:sp>
        <p:nvSpPr>
          <p:cNvPr id="21" name="Shape 18"/>
          <p:cNvSpPr/>
          <p:nvPr/>
        </p:nvSpPr>
        <p:spPr>
          <a:xfrm>
            <a:off x="7487491" y="5683936"/>
            <a:ext cx="6423303" cy="862489"/>
          </a:xfrm>
          <a:prstGeom prst="roundRect">
            <a:avLst>
              <a:gd name="adj" fmla="val 8481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472245" y="5683936"/>
            <a:ext cx="60959" cy="862489"/>
          </a:xfrm>
          <a:prstGeom prst="roundRect">
            <a:avLst>
              <a:gd name="adj" fmla="val 93052"/>
            </a:avLst>
          </a:prstGeom>
          <a:solidFill>
            <a:srgbClr val="E5E5E0"/>
          </a:solidFill>
          <a:ln/>
        </p:spPr>
      </p:sp>
      <p:sp>
        <p:nvSpPr>
          <p:cNvPr id="23" name="Text 20"/>
          <p:cNvSpPr/>
          <p:nvPr/>
        </p:nvSpPr>
        <p:spPr>
          <a:xfrm>
            <a:off x="7683466" y="5834190"/>
            <a:ext cx="1688187" cy="210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Bulk Import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683469" y="6180188"/>
            <a:ext cx="6077069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0"/>
              </a:lnSpc>
            </a:pPr>
            <a:r>
              <a:rPr lang="en-US" sz="105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CSV/Excel for quick setup</a:t>
            </a:r>
            <a:endParaRPr lang="en-US" sz="105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8" y="987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663684" y="859518"/>
            <a:ext cx="73029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 2: User Management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1" y="2957398"/>
            <a:ext cx="4196359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1" y="2926913"/>
            <a:ext cx="4196359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91" y="2617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8" y="2787376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94" y="3524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Registration &amp; Login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014798"/>
            <a:ext cx="368177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Secure email/password authentication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3" y="2957401"/>
            <a:ext cx="4196359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3" y="2926913"/>
            <a:ext cx="4196359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3" y="2617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40" y="2787376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67" y="3524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 Management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014798"/>
            <a:ext cx="3681770" cy="72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Admin (full control) &amp; Customer (browse, purchase)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2957401"/>
            <a:ext cx="4196359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2926913"/>
            <a:ext cx="4196359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6" y="261723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13" y="2787376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39" y="35243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Profile Management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01479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Updates, password reset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93794" y="5564869"/>
            <a:ext cx="6407945" cy="1677590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93794" y="5534383"/>
            <a:ext cx="6407945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3" y="5224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22" y="5394844"/>
            <a:ext cx="272177" cy="34016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51094" y="613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Feedback &amp; Reviews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1051087" y="66222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ratings and comments</a:t>
            </a:r>
            <a:endParaRPr lang="en-US" sz="1750" dirty="0"/>
          </a:p>
        </p:txBody>
      </p:sp>
      <p:sp>
        <p:nvSpPr>
          <p:cNvPr id="28" name="Shape 22"/>
          <p:cNvSpPr/>
          <p:nvPr/>
        </p:nvSpPr>
        <p:spPr>
          <a:xfrm>
            <a:off x="7428552" y="5564872"/>
            <a:ext cx="6407945" cy="1677590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3"/>
          <p:cNvSpPr/>
          <p:nvPr/>
        </p:nvSpPr>
        <p:spPr>
          <a:xfrm>
            <a:off x="7428552" y="5534383"/>
            <a:ext cx="6407945" cy="121920"/>
          </a:xfrm>
          <a:prstGeom prst="roundRect">
            <a:avLst>
              <a:gd name="adj" fmla="val 78139"/>
            </a:avLst>
          </a:prstGeom>
          <a:solidFill>
            <a:srgbClr val="E5E5E0"/>
          </a:solidFill>
          <a:ln/>
        </p:spPr>
      </p:sp>
      <p:sp>
        <p:nvSpPr>
          <p:cNvPr id="30" name="Shape 24"/>
          <p:cNvSpPr/>
          <p:nvPr/>
        </p:nvSpPr>
        <p:spPr>
          <a:xfrm>
            <a:off x="10292302" y="522470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5E5E0"/>
          </a:solidFill>
          <a:ln/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9" y="5394844"/>
            <a:ext cx="272177" cy="340162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85853" y="6131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33" name="Text 26"/>
          <p:cNvSpPr/>
          <p:nvPr/>
        </p:nvSpPr>
        <p:spPr>
          <a:xfrm>
            <a:off x="7685846" y="66222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Active users &amp; statistics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7" y="565556"/>
            <a:ext cx="3029068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1"/>
              </a:lnSpc>
            </a:pP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251837" y="1092404"/>
            <a:ext cx="8126730" cy="642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050"/>
              </a:lnSpc>
            </a:pPr>
            <a:r>
              <a:rPr lang="en-US" sz="3999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 3: Sales &amp; Order Processing</a:t>
            </a:r>
            <a:endParaRPr lang="en-US" sz="3999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7" y="2043589"/>
            <a:ext cx="13081992" cy="56413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54388" y="6615087"/>
            <a:ext cx="2967886" cy="370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Invoice &amp; Tracking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54388" y="5309219"/>
            <a:ext cx="2967886" cy="370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Order History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54388" y="4016540"/>
            <a:ext cx="2967886" cy="370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Payment Gateway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54388" y="2710669"/>
            <a:ext cx="2967886" cy="370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3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Cart &amp; Checkout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9857" y="7916232"/>
            <a:ext cx="13190697" cy="32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51"/>
              </a:lnSpc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Seamless flow from browsing to delivery, ensuring customer satisfaction.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6" y="1296118"/>
            <a:ext cx="30038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942160" y="499875"/>
            <a:ext cx="81926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 4: Reporting &amp; Analytics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8" y="3181358"/>
            <a:ext cx="6244708" cy="263366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93789" y="584549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A2A23"/>
          </a:solidFill>
          <a:ln/>
        </p:spPr>
      </p:sp>
      <p:sp>
        <p:nvSpPr>
          <p:cNvPr id="6" name="Text 3"/>
          <p:cNvSpPr/>
          <p:nvPr/>
        </p:nvSpPr>
        <p:spPr>
          <a:xfrm>
            <a:off x="1081571" y="5845494"/>
            <a:ext cx="68699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393037" y="584549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15144"/>
          </a:solidFill>
          <a:ln/>
        </p:spPr>
      </p:sp>
      <p:sp>
        <p:nvSpPr>
          <p:cNvPr id="8" name="Text 5"/>
          <p:cNvSpPr/>
          <p:nvPr/>
        </p:nvSpPr>
        <p:spPr>
          <a:xfrm>
            <a:off x="2680821" y="5845497"/>
            <a:ext cx="1159072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Non-Fiction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3992285" y="584549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87865"/>
          </a:solidFill>
          <a:ln/>
        </p:spPr>
      </p:sp>
      <p:sp>
        <p:nvSpPr>
          <p:cNvPr id="10" name="Text 7"/>
          <p:cNvSpPr/>
          <p:nvPr/>
        </p:nvSpPr>
        <p:spPr>
          <a:xfrm>
            <a:off x="4280064" y="5845494"/>
            <a:ext cx="100274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Children's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591532" y="584549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9C89"/>
          </a:solidFill>
          <a:ln/>
        </p:spPr>
      </p:sp>
      <p:sp>
        <p:nvSpPr>
          <p:cNvPr id="12" name="Text 9"/>
          <p:cNvSpPr/>
          <p:nvPr/>
        </p:nvSpPr>
        <p:spPr>
          <a:xfrm>
            <a:off x="5879305" y="5845494"/>
            <a:ext cx="97047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Academic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89" y="645152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BDBDB1"/>
          </a:solidFill>
          <a:ln/>
        </p:spPr>
      </p:sp>
      <p:sp>
        <p:nvSpPr>
          <p:cNvPr id="14" name="Text 11"/>
          <p:cNvSpPr/>
          <p:nvPr/>
        </p:nvSpPr>
        <p:spPr>
          <a:xfrm>
            <a:off x="1081564" y="6451520"/>
            <a:ext cx="60174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Other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31" y="3130284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Sales Reports: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Daily, weekly, monthly trends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599531" y="3572481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Inventory Reports: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Bestsellers &amp; low-stock alerts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99531" y="4014679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Insights: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Active users, buying patterns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599531" y="4456877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Revenue Tracking: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By category &amp; time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99531" y="4899075"/>
            <a:ext cx="624470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Export Options: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PDF/Excel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599531" y="5466044"/>
            <a:ext cx="6244708" cy="108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robust reporting tools provide the data needed for smart business decisions, from optimizing stock to understanding customer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39" y="1704025"/>
            <a:ext cx="14001796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8" y="3323038"/>
            <a:ext cx="378952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2451044" y="783412"/>
            <a:ext cx="9258181" cy="67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299"/>
              </a:lnSpc>
            </a:pPr>
            <a:r>
              <a:rPr lang="en-US" sz="420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Module 5: Search &amp; Recommendations</a:t>
            </a:r>
            <a:endParaRPr lang="en-US" sz="4201" dirty="0"/>
          </a:p>
        </p:txBody>
      </p:sp>
      <p:sp>
        <p:nvSpPr>
          <p:cNvPr id="5" name="Shape 2"/>
          <p:cNvSpPr/>
          <p:nvPr/>
        </p:nvSpPr>
        <p:spPr>
          <a:xfrm>
            <a:off x="793798" y="4871566"/>
            <a:ext cx="6413658" cy="1256586"/>
          </a:xfrm>
          <a:prstGeom prst="roundRect">
            <a:avLst>
              <a:gd name="adj" fmla="val 72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6799" y="5094570"/>
            <a:ext cx="26935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Advanced Search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16801" y="5560344"/>
            <a:ext cx="59676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1"/>
              </a:lnSpc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title, author, ISBN, genre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2836" y="4871566"/>
            <a:ext cx="6413778" cy="1256586"/>
          </a:xfrm>
          <a:prstGeom prst="roundRect">
            <a:avLst>
              <a:gd name="adj" fmla="val 72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45843" y="5094570"/>
            <a:ext cx="26935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Sorting &amp; Filtering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645837" y="5560344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1"/>
              </a:lnSpc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Price, year, rating, availability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8" y="6343536"/>
            <a:ext cx="6413658" cy="1256586"/>
          </a:xfrm>
          <a:prstGeom prst="roundRect">
            <a:avLst>
              <a:gd name="adj" fmla="val 72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799" y="6566538"/>
            <a:ext cx="26935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Personalized Picks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16801" y="7032315"/>
            <a:ext cx="59676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1"/>
              </a:lnSpc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Based on purchase history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2836" y="6343536"/>
            <a:ext cx="6413778" cy="1256586"/>
          </a:xfrm>
          <a:prstGeom prst="roundRect">
            <a:avLst>
              <a:gd name="adj" fmla="val 720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45843" y="6566538"/>
            <a:ext cx="26935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1"/>
              </a:lnSpc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Trending Books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645837" y="7032315"/>
            <a:ext cx="596777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1"/>
              </a:lnSpc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Top-rated &amp; most purchased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354" y="547927"/>
            <a:ext cx="161889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4737031" y="879764"/>
            <a:ext cx="5156359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50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 Stack, Benefits &amp; Future Scope</a:t>
            </a:r>
            <a:endParaRPr lang="en-US" sz="2501" dirty="0"/>
          </a:p>
        </p:txBody>
      </p:sp>
      <p:sp>
        <p:nvSpPr>
          <p:cNvPr id="4" name="Text 2"/>
          <p:cNvSpPr/>
          <p:nvPr/>
        </p:nvSpPr>
        <p:spPr>
          <a:xfrm>
            <a:off x="697358" y="1608177"/>
            <a:ext cx="194274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99"/>
              </a:lnSpc>
            </a:pPr>
            <a:r>
              <a:rPr lang="en-US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97358" y="1980491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Frontend: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Angular (HTML, CSS, TypeScript)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97358" y="2232903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Backend: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Spring Boot (Java)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97358" y="2485316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Database: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MySQL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97358" y="2737728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Tools: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Git, Postman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97358" y="2990142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Spring Security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97358" y="3242554"/>
            <a:ext cx="645985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67" indent="-342867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Payments:</a:t>
            </a: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Stripe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80827" y="1608177"/>
            <a:ext cx="194274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99"/>
              </a:lnSpc>
            </a:pPr>
            <a:r>
              <a:rPr lang="en-US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Benefits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433730" y="1996678"/>
            <a:ext cx="518041" cy="797838"/>
          </a:xfrm>
          <a:prstGeom prst="roundRect">
            <a:avLst>
              <a:gd name="adj" fmla="val 36002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42751" y="2274218"/>
            <a:ext cx="194192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99"/>
              </a:lnSpc>
            </a:pPr>
            <a:r>
              <a:rPr lang="en-US" sz="1499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1499" dirty="0"/>
          </a:p>
        </p:txBody>
      </p:sp>
      <p:sp>
        <p:nvSpPr>
          <p:cNvPr id="14" name="Text 12"/>
          <p:cNvSpPr/>
          <p:nvPr/>
        </p:nvSpPr>
        <p:spPr>
          <a:xfrm>
            <a:off x="8128280" y="2126099"/>
            <a:ext cx="1709617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Streamlined Operations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128285" y="2457934"/>
            <a:ext cx="581239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accuracy &amp; efficiency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433730" y="2877746"/>
            <a:ext cx="518041" cy="797838"/>
          </a:xfrm>
          <a:prstGeom prst="roundRect">
            <a:avLst>
              <a:gd name="adj" fmla="val 36002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42751" y="3201476"/>
            <a:ext cx="194192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99"/>
              </a:lnSpc>
            </a:pPr>
            <a:r>
              <a:rPr lang="en-US" sz="1499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1499" dirty="0"/>
          </a:p>
        </p:txBody>
      </p:sp>
      <p:sp>
        <p:nvSpPr>
          <p:cNvPr id="18" name="Text 16"/>
          <p:cNvSpPr/>
          <p:nvPr/>
        </p:nvSpPr>
        <p:spPr>
          <a:xfrm>
            <a:off x="8128284" y="3053359"/>
            <a:ext cx="1619131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Data-Driven Decisions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8128285" y="3385193"/>
            <a:ext cx="581239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Insights for strategic growth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433730" y="3837849"/>
            <a:ext cx="518041" cy="797838"/>
          </a:xfrm>
          <a:prstGeom prst="roundRect">
            <a:avLst>
              <a:gd name="adj" fmla="val 36002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42751" y="4128735"/>
            <a:ext cx="194192" cy="242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99"/>
              </a:lnSpc>
            </a:pPr>
            <a:r>
              <a:rPr lang="en-US" sz="1499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1499" dirty="0"/>
          </a:p>
        </p:txBody>
      </p:sp>
      <p:sp>
        <p:nvSpPr>
          <p:cNvPr id="22" name="Text 20"/>
          <p:cNvSpPr/>
          <p:nvPr/>
        </p:nvSpPr>
        <p:spPr>
          <a:xfrm>
            <a:off x="8128289" y="3980618"/>
            <a:ext cx="1654373" cy="202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50"/>
              </a:lnSpc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Engagement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128285" y="4312451"/>
            <a:ext cx="581239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customer experience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97358" y="4988840"/>
            <a:ext cx="194274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99"/>
              </a:lnSpc>
            </a:pPr>
            <a:r>
              <a:rPr lang="en-US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Enhancements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97351" y="6526774"/>
            <a:ext cx="515445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AI-based Recommendation Engine</a:t>
            </a:r>
            <a:endParaRPr lang="en-US" sz="1400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772" y="5425922"/>
            <a:ext cx="2408873" cy="2408873"/>
          </a:xfrm>
          <a:prstGeom prst="rect">
            <a:avLst/>
          </a:prstGeom>
        </p:spPr>
      </p:pic>
      <p:sp>
        <p:nvSpPr>
          <p:cNvPr id="27" name="Shape 24"/>
          <p:cNvSpPr/>
          <p:nvPr/>
        </p:nvSpPr>
        <p:spPr>
          <a:xfrm>
            <a:off x="5994033" y="6468496"/>
            <a:ext cx="323731" cy="323731"/>
          </a:xfrm>
          <a:prstGeom prst="roundRect">
            <a:avLst>
              <a:gd name="adj" fmla="val 282174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092" y="6539336"/>
            <a:ext cx="145612" cy="182047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8713826" y="5875981"/>
            <a:ext cx="521922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Mobile Application (Android/iOS)</a:t>
            </a:r>
            <a:endParaRPr lang="en-US" sz="1400" dirty="0"/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772" y="5425922"/>
            <a:ext cx="2408873" cy="2408873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7732941" y="5464443"/>
            <a:ext cx="323731" cy="323731"/>
          </a:xfrm>
          <a:prstGeom prst="roundRect">
            <a:avLst>
              <a:gd name="adj" fmla="val 282174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999" y="5535283"/>
            <a:ext cx="145612" cy="182047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8713826" y="7177453"/>
            <a:ext cx="521922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00"/>
              </a:lnSpc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Multi-language &amp; Multi-currency Support</a:t>
            </a:r>
            <a:endParaRPr lang="en-US" sz="1400" dirty="0"/>
          </a:p>
        </p:txBody>
      </p:sp>
      <p:pic>
        <p:nvPicPr>
          <p:cNvPr id="3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772" y="5425922"/>
            <a:ext cx="2408873" cy="2408873"/>
          </a:xfrm>
          <a:prstGeom prst="rect">
            <a:avLst/>
          </a:prstGeom>
        </p:spPr>
      </p:pic>
      <p:sp>
        <p:nvSpPr>
          <p:cNvPr id="35" name="Shape 28"/>
          <p:cNvSpPr/>
          <p:nvPr/>
        </p:nvSpPr>
        <p:spPr>
          <a:xfrm>
            <a:off x="7732941" y="7472432"/>
            <a:ext cx="323731" cy="323731"/>
          </a:xfrm>
          <a:prstGeom prst="roundRect">
            <a:avLst>
              <a:gd name="adj" fmla="val 282174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1999" y="7543272"/>
            <a:ext cx="145612" cy="1820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495</Words>
  <Application>Microsoft Office PowerPoint</Application>
  <PresentationFormat>Custom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 Light</vt:lpstr>
      <vt:lpstr>Lato</vt:lpstr>
      <vt:lpstr>Calibri</vt:lpstr>
      <vt:lpstr>Arial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Pranjal Sahu</dc:creator>
  <cp:lastModifiedBy>Pranjal Sahu</cp:lastModifiedBy>
  <cp:revision>10</cp:revision>
  <dcterms:created xsi:type="dcterms:W3CDTF">2025-08-15T07:35:23Z</dcterms:created>
  <dcterms:modified xsi:type="dcterms:W3CDTF">2025-08-16T11:56:13Z</dcterms:modified>
</cp:coreProperties>
</file>